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7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8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0F473-D413-2044-A9E7-C1297A1002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DBCFD-9D99-A94F-AE59-33E9EC32E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2B2C5-5F2B-074D-8304-C1AE29B8E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B436B-ADC1-B04F-8037-85D9AB592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29234-A2A8-4C4D-B72B-0BF67CD29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589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744C-1B49-214C-B941-D39CE490A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8208B9-9C90-9247-BC3B-903B0ECD3A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64547-A5B3-C44E-AC30-574E4423B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A99B0-5EAF-6C43-8679-CCA9CAB6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D3097-21C4-9D4B-92F5-352034823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74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276DB0-B9FC-D844-BFD7-DF548AAE3F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6B2271-7734-2249-925A-0BCA070C3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D549C-6353-E947-B2D3-5424A9AF0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A9154-297F-4C47-BE7D-FF3C9FAB0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C668F-EA51-A34A-AE2C-E26851BF3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76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882B6-E8E4-C348-AE6C-A8E4FFA2B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EB7F0-8ECC-2D4E-976F-B941E2284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7B093-EB8C-B14D-B345-1635F4A87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6BAB1E-1A2E-8540-8AA3-FC5C48D65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8890A-7EF3-224F-9199-A258F143F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7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121CD-B261-114A-A6B2-C9A9AA33A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B94BB-C91E-D445-B78E-B98D88C94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9F007-F8E1-2442-9535-5098BFAA8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8C1CC-7D7B-054C-877E-4B0C516FA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21FCE-F79A-FF4B-9B5D-26AACC7C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6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1D5B7-6353-D148-8928-C35EFA27A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FCC9C-D2E9-E94C-AFD1-3DDDB81E52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5F4952-3A1B-AE4F-89B6-AA036DEE9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D78691-5CA6-A641-AEC2-B55FCCB66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7546D-5A71-7646-A1E3-0B726B830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9B3E8A-F94F-0A40-B8A9-20107C938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88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0355B-FF42-574A-8B84-0722D9FB5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736AF-7E37-DB43-B15C-2D0066436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5F477A-047D-C145-96AB-4E43E19C9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87BACD-A54B-1442-892C-CE2ECCE393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F28CD1-7891-944B-A6A6-9497899D73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A9C89E-3804-5A40-84A5-F5FB2401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185A62-6DAD-8F42-9A16-A99F0AE1C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ACDDB-D4E4-3043-953C-003F09EE2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25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0E7F6-131F-E34C-B8A1-67F481459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32111-E9EF-CB4D-87AE-DA8C50F6C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7C1F7D-1278-4043-BEFF-D7445F1B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4AE96D-93EC-184C-AE35-5FB7A8053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02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908D6C-5A38-8B4D-8B90-257572F98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6D660E-83F6-1340-A809-45B167ABC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C688C-ED71-9B40-A371-56CF2FC2D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622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CD070-7485-9E42-BD29-94ECAE20D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4B394-8895-7B48-89AD-C33CF7E3B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1E1998-16F1-4E4C-AF41-4579A03316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D20D80-CCD1-FB4F-8962-BA61BC4C4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B7B4D-206E-FD45-8D61-5EE8EDF41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29C645-9D91-4649-86D1-FEAC68F6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67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AB624-7998-8E46-9677-9FC1BBC4A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C0A8DD-6686-B94B-9ACC-39A3CC7C58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28ECB0-6045-6545-8AC7-436CDDDD1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2EB14-24AE-D245-BC05-82E8611FF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39F1B-1862-6646-AE0F-4289B7C49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CEE6D2-C13C-9F4D-AF1A-8DE81CC12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19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B63D5D-A698-8B4E-9597-7BFEA0303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FF37F9-4A77-6B4B-ACE8-98EF96F71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38767-8E55-FB4C-AC45-8305242958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222D2-0289-4A41-BBA0-62016538AB08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33F50-6E9A-2B4F-8A68-912B313A5C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8113B-4446-EF45-856C-8D272B058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02047-A327-7B4D-B179-B8833F5DE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3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eft-Right Arrow 3">
            <a:extLst>
              <a:ext uri="{FF2B5EF4-FFF2-40B4-BE49-F238E27FC236}">
                <a16:creationId xmlns:a16="http://schemas.microsoft.com/office/drawing/2014/main" id="{2E21516C-603F-AE49-AB28-6002ACAFCD73}"/>
              </a:ext>
            </a:extLst>
          </p:cNvPr>
          <p:cNvSpPr/>
          <p:nvPr/>
        </p:nvSpPr>
        <p:spPr>
          <a:xfrm>
            <a:off x="2351315" y="4234542"/>
            <a:ext cx="7532914" cy="620486"/>
          </a:xfrm>
          <a:prstGeom prst="leftRightArrow">
            <a:avLst/>
          </a:prstGeom>
          <a:gradFill flip="none" rotWithShape="1">
            <a:gsLst>
              <a:gs pos="0">
                <a:srgbClr val="C00000"/>
              </a:gs>
              <a:gs pos="49500">
                <a:schemeClr val="bg1"/>
              </a:gs>
              <a:gs pos="99000">
                <a:schemeClr val="accent1">
                  <a:lumMod val="75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3CFB0F-E551-9441-AE1B-645DA7193EE7}"/>
              </a:ext>
            </a:extLst>
          </p:cNvPr>
          <p:cNvSpPr txBox="1"/>
          <p:nvPr/>
        </p:nvSpPr>
        <p:spPr>
          <a:xfrm>
            <a:off x="2151792" y="4967416"/>
            <a:ext cx="10457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Direct negative impacts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925AEC-8C24-7D48-A853-10C76B411CD4}"/>
              </a:ext>
            </a:extLst>
          </p:cNvPr>
          <p:cNvSpPr txBox="1"/>
          <p:nvPr/>
        </p:nvSpPr>
        <p:spPr>
          <a:xfrm>
            <a:off x="3649362" y="4967416"/>
            <a:ext cx="15391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Indirect negative impacts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F354FD-BD31-C240-8736-17705CD0AB8D}"/>
              </a:ext>
            </a:extLst>
          </p:cNvPr>
          <p:cNvSpPr txBox="1"/>
          <p:nvPr/>
        </p:nvSpPr>
        <p:spPr>
          <a:xfrm>
            <a:off x="5627909" y="4967416"/>
            <a:ext cx="9188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Neutral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impacts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B48F11-AA1B-5244-84A9-782EE42CF5B9}"/>
              </a:ext>
            </a:extLst>
          </p:cNvPr>
          <p:cNvSpPr txBox="1"/>
          <p:nvPr/>
        </p:nvSpPr>
        <p:spPr>
          <a:xfrm>
            <a:off x="7068619" y="4967416"/>
            <a:ext cx="17466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Positive impacts, w/ higher 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</a:rPr>
              <a:t>mgmt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challenges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206B05-0BA8-4A4C-AB8A-30ECB111BE4D}"/>
              </a:ext>
            </a:extLst>
          </p:cNvPr>
          <p:cNvSpPr txBox="1"/>
          <p:nvPr/>
        </p:nvSpPr>
        <p:spPr>
          <a:xfrm>
            <a:off x="8950905" y="4967416"/>
            <a:ext cx="1795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Positive impacts, w/ lower mgmt. challenges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CF5346-501F-6F4B-8B46-233E39A31E19}"/>
              </a:ext>
            </a:extLst>
          </p:cNvPr>
          <p:cNvSpPr txBox="1"/>
          <p:nvPr/>
        </p:nvSpPr>
        <p:spPr>
          <a:xfrm>
            <a:off x="4937370" y="2140990"/>
            <a:ext cx="17115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Dungeness crab</a:t>
            </a:r>
          </a:p>
          <a:p>
            <a:r>
              <a:rPr lang="en-US" sz="1400" dirty="0"/>
              <a:t>Fishery closures due HABs and whale entanglements.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61DD13-EA01-F547-974D-1146B52C62EA}"/>
              </a:ext>
            </a:extLst>
          </p:cNvPr>
          <p:cNvSpPr txBox="1"/>
          <p:nvPr/>
        </p:nvSpPr>
        <p:spPr>
          <a:xfrm>
            <a:off x="2878618" y="1465004"/>
            <a:ext cx="139262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Pacific cod </a:t>
            </a:r>
          </a:p>
          <a:p>
            <a:r>
              <a:rPr lang="en-US" sz="1400" dirty="0"/>
              <a:t>Population declines due to reduced prey and increased metabolic demands.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943A32-AF6F-5841-86DD-E412A7CF0899}"/>
              </a:ext>
            </a:extLst>
          </p:cNvPr>
          <p:cNvSpPr txBox="1"/>
          <p:nvPr/>
        </p:nvSpPr>
        <p:spPr>
          <a:xfrm>
            <a:off x="8529042" y="2158074"/>
            <a:ext cx="2141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Market squid</a:t>
            </a:r>
          </a:p>
          <a:p>
            <a:r>
              <a:rPr lang="en-US" sz="1400" dirty="0"/>
              <a:t>Increases in distribution leads to unregulated emerging fishery.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B7C6D0-A17C-9B4A-B9BD-D1158D75DD4E}"/>
              </a:ext>
            </a:extLst>
          </p:cNvPr>
          <p:cNvSpPr txBox="1"/>
          <p:nvPr/>
        </p:nvSpPr>
        <p:spPr>
          <a:xfrm>
            <a:off x="4950586" y="1021609"/>
            <a:ext cx="14607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Red sea urchin</a:t>
            </a:r>
          </a:p>
          <a:p>
            <a:r>
              <a:rPr lang="en-US" sz="1400" dirty="0"/>
              <a:t>Population declines due to loss of kelp beds.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B9CE24-8858-B74C-9114-E81C44985F45}"/>
              </a:ext>
            </a:extLst>
          </p:cNvPr>
          <p:cNvSpPr txBox="1"/>
          <p:nvPr/>
        </p:nvSpPr>
        <p:spPr>
          <a:xfrm>
            <a:off x="6648963" y="3241356"/>
            <a:ext cx="23019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/>
              <a:t>Bluefin tuna</a:t>
            </a:r>
          </a:p>
          <a:p>
            <a:pPr algn="r"/>
            <a:r>
              <a:rPr lang="en-US" sz="1400" dirty="0"/>
              <a:t>Increased abundance was a boon for the recreational fishing industry.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5BF11-7EF3-9C4D-B80C-74F8F3B050D4}"/>
              </a:ext>
            </a:extLst>
          </p:cNvPr>
          <p:cNvSpPr txBox="1"/>
          <p:nvPr/>
        </p:nvSpPr>
        <p:spPr>
          <a:xfrm>
            <a:off x="8560888" y="1085118"/>
            <a:ext cx="2120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Shortbelly</a:t>
            </a:r>
            <a:r>
              <a:rPr lang="en-US" sz="1400" b="1" dirty="0"/>
              <a:t> rockfish</a:t>
            </a:r>
          </a:p>
          <a:p>
            <a:r>
              <a:rPr lang="en-US" sz="1400" dirty="0"/>
              <a:t>Increases in abundance approached bycatch limits in Pacific hake fishery.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3846FDA-D602-254E-8561-8EF2991C64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124" r="41717"/>
          <a:stretch/>
        </p:blipFill>
        <p:spPr>
          <a:xfrm>
            <a:off x="1983397" y="1757985"/>
            <a:ext cx="915779" cy="914400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A10F9DE-2F5D-F24A-A9EB-BF39EBD15C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319" t="6596" r="3724" b="7213"/>
          <a:stretch/>
        </p:blipFill>
        <p:spPr>
          <a:xfrm>
            <a:off x="3053780" y="3147342"/>
            <a:ext cx="914088" cy="914400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3894F57-55F0-704B-A5E4-0CB3CB94A9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111" b="8522"/>
          <a:stretch/>
        </p:blipFill>
        <p:spPr>
          <a:xfrm>
            <a:off x="3999390" y="2178473"/>
            <a:ext cx="914400" cy="914400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84DA078-1E01-254F-B051-988BEEDF2C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9390" y="1041463"/>
            <a:ext cx="914400" cy="914400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10CB3C2-9C5E-2041-8B1D-CCDEE979AEF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3949"/>
          <a:stretch/>
        </p:blipFill>
        <p:spPr>
          <a:xfrm>
            <a:off x="7531870" y="2144598"/>
            <a:ext cx="914400" cy="914400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ECC44F3-2056-C746-B346-816164B81A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2642" y="3153488"/>
            <a:ext cx="914400" cy="914400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061BDBB-71C2-FA45-986A-18B773FCFBA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863" t="-19936" r="48587" b="-21824"/>
          <a:stretch/>
        </p:blipFill>
        <p:spPr>
          <a:xfrm>
            <a:off x="7526562" y="1063544"/>
            <a:ext cx="914400" cy="914400"/>
          </a:xfrm>
          <a:prstGeom prst="ellipse">
            <a:avLst/>
          </a:prstGeom>
          <a:ln>
            <a:solidFill>
              <a:schemeClr val="tx1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730C882-6C1B-1142-8E4C-0213907A5A7C}"/>
              </a:ext>
            </a:extLst>
          </p:cNvPr>
          <p:cNvSpPr txBox="1"/>
          <p:nvPr/>
        </p:nvSpPr>
        <p:spPr>
          <a:xfrm>
            <a:off x="3984963" y="3121636"/>
            <a:ext cx="171159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Chinook salmon</a:t>
            </a:r>
          </a:p>
          <a:p>
            <a:r>
              <a:rPr lang="en-US" sz="1400" dirty="0"/>
              <a:t>Overfished due to reduced productivity and model failure.</a:t>
            </a:r>
          </a:p>
        </p:txBody>
      </p:sp>
    </p:spTree>
    <p:extLst>
      <p:ext uri="{BB962C8B-B14F-4D97-AF65-F5344CB8AC3E}">
        <p14:creationId xmlns:p14="http://schemas.microsoft.com/office/powerpoint/2010/main" val="2685612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108</Words>
  <Application>Microsoft Macintosh PowerPoint</Application>
  <PresentationFormat>Widescreen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Free</dc:creator>
  <cp:lastModifiedBy>Chris Free</cp:lastModifiedBy>
  <cp:revision>15</cp:revision>
  <dcterms:created xsi:type="dcterms:W3CDTF">2021-12-02T18:23:32Z</dcterms:created>
  <dcterms:modified xsi:type="dcterms:W3CDTF">2021-12-06T23:05:25Z</dcterms:modified>
</cp:coreProperties>
</file>

<file path=docProps/thumbnail.jpeg>
</file>